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8487F-C521-476A-B498-7F737F6DE9CC}" type="datetimeFigureOut">
              <a:rPr lang="pl-PL" smtClean="0"/>
              <a:pPr/>
              <a:t>2017-06-21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7601-81FE-4DA3-946E-25B33395FAA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weryfikacja.pracy@armia-zbawienia.pl" TargetMode="External"/><Relationship Id="rId2" Type="http://schemas.openxmlformats.org/officeDocument/2006/relationships/hyperlink" Target="http://www.armia-zbawienia.pl/wspolczesne-niewolnictwo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304256"/>
          </a:xfrm>
        </p:spPr>
        <p:txBody>
          <a:bodyPr>
            <a:normAutofit/>
          </a:bodyPr>
          <a:lstStyle/>
          <a:p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HANDEL LUDŹMI</a:t>
            </a:r>
            <a:endParaRPr lang="pl-PL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1584176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ZOBACZ</a:t>
            </a:r>
          </a:p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ZANIM WYJEDZIESZ …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 descr="C:\Users\NAUCZYCIEL\AppData\Local\Microsoft\Windows\INetCache\IE\23SJYPGI\SlavesInChai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4221088"/>
            <a:ext cx="285750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Manipulacji podlegają zarówno dorośli, jak i dzieci.</a:t>
            </a:r>
          </a:p>
          <a:p>
            <a:pPr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Techniki, którymi posługują się sprawcy:</a:t>
            </a:r>
          </a:p>
          <a:p>
            <a:pPr algn="just">
              <a:buFont typeface="Wingdings" pitchFamily="2" charset="2"/>
              <a:buChar char="Ø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Pozorowanie przyjaźni i pozyskiwanie zaufania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Konsekwencja i zaangażowanie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Reguła wzajemności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Efekt aureoli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Efekt niedostępności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Każdy, kto planuje podjąć pracę w Polsce lub za granicą,</a:t>
            </a:r>
          </a:p>
          <a:p>
            <a:pPr marL="0" indent="0" algn="ctr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 ma wątpliwości dotyczące oferty pracy, może skonsultować swoją sytuację ze specjalistami w</a:t>
            </a:r>
          </a:p>
          <a:p>
            <a:pPr marL="0" indent="0" algn="ctr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Punkcie Weryfikacji Ofert Pracy</a:t>
            </a:r>
          </a:p>
          <a:p>
            <a:pPr marL="0" indent="0" algn="ctr">
              <a:buNone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Dane kontaktowe: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www.armia-zbawienia.pl/wspolczesne-niewolnictwo.html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weryfikacja.pracy@armia-zbawienia.pl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5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Film „O bezpiecznym wyjeździe do pracy</a:t>
            </a:r>
          </a:p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mniej niż 60 sekund”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6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Rada na koniec:</a:t>
            </a:r>
          </a:p>
          <a:p>
            <a:pPr marL="0" indent="0" algn="ctr">
              <a:buNone/>
            </a:pP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Sprawdzaj, sprawdzaj i jeszcze raz sprawdzaj.</a:t>
            </a:r>
          </a:p>
          <a:p>
            <a:pPr marL="0" indent="0" algn="ctr">
              <a:buNone/>
            </a:pPr>
            <a:r>
              <a:rPr lang="pl-PL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jak już wszystko sprawdzisz, to zrób to jeszcze raz.</a:t>
            </a:r>
          </a:p>
          <a:p>
            <a:pPr marL="0" indent="0" algn="ctr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" descr="C:\Users\NAUCZYCIEL\AppData\Local\Microsoft\Windows\INetCache\IE\23SJYPGI\SlavesInChai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4221088"/>
            <a:ext cx="2857500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323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Miesiące wakacyjne to czas największych żniw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dla handlarzy ludźmi.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Właśnie wtedy najwięcej młodych ludzi szuka pracy za granicą.</a:t>
            </a:r>
          </a:p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Handel ludźmi, po handlu narkotykami i bronią, jest najbardziej dochodową działalnością przestępczą na świecie.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200" b="1" dirty="0" smtClean="0">
                <a:latin typeface="Times New Roman" pitchFamily="18" charset="0"/>
                <a:cs typeface="Times New Roman" pitchFamily="18" charset="0"/>
              </a:rPr>
              <a:t>Przepisy prawa polskiego związane z problematyką handlu ludźmi</a:t>
            </a:r>
            <a:endParaRPr lang="pl-PL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Ustawa z dnia 6 czerwca 1997 r. - Kodeks Karny</a:t>
            </a:r>
          </a:p>
          <a:p>
            <a:pPr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Art. 115 § 22 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Handlem ludźmi jest werbowanie, transport, dostarczanie, przekazywanie,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przechowywanie lub przyjmowanie osoby z zastosowaniem:</a:t>
            </a:r>
          </a:p>
          <a:p>
            <a:pPr marL="457200" indent="-457200"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1) przemocy lub groźby bezprawnej,</a:t>
            </a:r>
          </a:p>
          <a:p>
            <a:pPr marL="457200" indent="-457200"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2) uprowadzenia,</a:t>
            </a:r>
          </a:p>
          <a:p>
            <a:pPr marL="457200" indent="-457200"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3) podstępu,</a:t>
            </a:r>
          </a:p>
          <a:p>
            <a:pPr marL="457200" indent="-457200"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4) wprowadzenia w błąd albo wyzyskania błędu lub niezdolności do należytego pojmowania przedsiębranego działania,</a:t>
            </a:r>
          </a:p>
          <a:p>
            <a:pPr marL="457200" indent="-457200"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5) nadużycia stosunku zależności, wykorzystania krytycznego położenia lub stanu bezradności,</a:t>
            </a:r>
          </a:p>
          <a:p>
            <a:pPr marL="457200" indent="-457200"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6) udzielenia lub przyjęcia korzyści majątkowej lub osobistej albo jej obietnicy osobie sprawującej opiekę lub nadzór nad inną osobą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w celu jej wykorzystania, nawet za jej zgodą, w szczególności w prostytucji,</a:t>
            </a: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pornografii lub innych formach seksualnego wykorzystania, w pracy lub usługach</a:t>
            </a: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o charakterze przymusowym, w żebractwie, w niewolnictwie lub innych formach</a:t>
            </a: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wykorzystania poniżających godność człowieka albo w celu pozyskania komórek,</a:t>
            </a: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tkanek lub narządów wbrew przepisom ustawy. Jeżeli zachowanie sprawcy</a:t>
            </a: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dotyczy małoletniego, stanowi ono handel ludźmi, nawet gdy nie zostały użyte</a:t>
            </a: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metody lub środki wymienione w pkt. 1-6.</a:t>
            </a:r>
          </a:p>
          <a:p>
            <a:pPr>
              <a:buNone/>
            </a:pPr>
            <a:endParaRPr lang="pl-PL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Art. 115 § 23</a:t>
            </a:r>
          </a:p>
          <a:p>
            <a:pPr>
              <a:buNone/>
            </a:pPr>
            <a:endParaRPr lang="pl-PL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Niewolnictwo jest stanem zależności, w którym człowiek jest traktowany jak</a:t>
            </a:r>
          </a:p>
          <a:p>
            <a:pPr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przedmiot własności.</a:t>
            </a:r>
          </a:p>
          <a:p>
            <a:pPr>
              <a:buNone/>
            </a:pPr>
            <a:endParaRPr lang="pl-PL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Handel ludźmi to przestępstwo, które bardzo często ma charakter</a:t>
            </a:r>
          </a:p>
          <a:p>
            <a:pPr algn="ctr">
              <a:buNone/>
            </a:pP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transgraniczny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Specyfika Polski polega na tym, że jest ona jednocześnie krajem:</a:t>
            </a:r>
          </a:p>
          <a:p>
            <a:pPr algn="just"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pochodzenia ofiar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wykorzystywanych w innych krajach Europy,</a:t>
            </a:r>
          </a:p>
          <a:p>
            <a:pPr algn="just">
              <a:buFont typeface="Wingdings" pitchFamily="2" charset="2"/>
              <a:buChar char="ü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docelowym dla ofiar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głównie z krajów Wschodniej Europy i Azji,</a:t>
            </a:r>
          </a:p>
          <a:p>
            <a:pPr algn="just">
              <a:buFont typeface="Wingdings" pitchFamily="2" charset="2"/>
              <a:buChar char="ü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tranzytu ofiar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ze Wschodniej Europy i Azji do krajów Europy Zachodniej.</a:t>
            </a:r>
          </a:p>
          <a:p>
            <a:pPr algn="just">
              <a:buFont typeface="Wingdings" pitchFamily="2" charset="2"/>
              <a:buChar char="ü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Film „Zobacz zanim wyjedziesz”</a:t>
            </a:r>
          </a:p>
          <a:p>
            <a:pPr algn="ctr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C:\Users\NAUCZYCIEL\AppData\Local\Microsoft\Windows\INetCache\IE\23SJYPGI\SlavesInChai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3789040"/>
            <a:ext cx="285750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Kogo szukają sprawcy? Jakich osób?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zadających pytań</a:t>
            </a: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Bezradnych,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zagubionych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Obarczonych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problemami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Będących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tzw.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kryzysie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Chcących podnieść swój standard życia</a:t>
            </a:r>
          </a:p>
          <a:p>
            <a:pPr>
              <a:buFont typeface="Wingdings" pitchFamily="2" charset="2"/>
              <a:buChar char="ü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Rzadko szukają osób wykształconych i ze </a:t>
            </a: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znajomością </a:t>
            </a:r>
            <a:r>
              <a:rPr lang="pl-PL" sz="2000" smtClean="0">
                <a:latin typeface="Times New Roman" pitchFamily="18" charset="0"/>
                <a:cs typeface="Times New Roman" pitchFamily="18" charset="0"/>
              </a:rPr>
              <a:t>języka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Film „Historia Pauliny”</a:t>
            </a:r>
          </a:p>
          <a:p>
            <a:pPr algn="ctr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C:\Users\NAUCZYCIEL\AppData\Local\Microsoft\Windows\INetCache\IE\23SJYPGI\SlavesInChai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9395" y="3861048"/>
            <a:ext cx="285750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Film „Historia Piotrka”</a:t>
            </a:r>
          </a:p>
          <a:p>
            <a:pPr algn="ctr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C:\Users\NAUCZYCIEL\AppData\Local\Microsoft\Windows\INetCache\IE\23SJYPGI\SlavesInChain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3645024"/>
            <a:ext cx="285750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456</Words>
  <Application>Microsoft Office PowerPoint</Application>
  <PresentationFormat>Pokaz na ekranie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HANDEL LUDŹMI</vt:lpstr>
      <vt:lpstr>Slajd 2</vt:lpstr>
      <vt:lpstr>Przepisy prawa polskiego związane z problematyką handlu ludźmi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HANDEL LUDŹMI</dc:title>
  <dc:creator>NAUCZYCIEL</dc:creator>
  <cp:lastModifiedBy>NAUCZYCIEL</cp:lastModifiedBy>
  <cp:revision>37</cp:revision>
  <dcterms:created xsi:type="dcterms:W3CDTF">2017-06-19T09:26:45Z</dcterms:created>
  <dcterms:modified xsi:type="dcterms:W3CDTF">2017-06-21T06:00:17Z</dcterms:modified>
</cp:coreProperties>
</file>